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2" r:id="rId1"/>
  </p:sldMasterIdLst>
  <p:notesMasterIdLst>
    <p:notesMasterId r:id="rId20"/>
  </p:notesMasterIdLst>
  <p:handoutMasterIdLst>
    <p:handoutMasterId r:id="rId21"/>
  </p:handoutMasterIdLst>
  <p:sldIdLst>
    <p:sldId id="330" r:id="rId2"/>
    <p:sldId id="327" r:id="rId3"/>
    <p:sldId id="311" r:id="rId4"/>
    <p:sldId id="312" r:id="rId5"/>
    <p:sldId id="316" r:id="rId6"/>
    <p:sldId id="315" r:id="rId7"/>
    <p:sldId id="313" r:id="rId8"/>
    <p:sldId id="314" r:id="rId9"/>
    <p:sldId id="264" r:id="rId10"/>
    <p:sldId id="298" r:id="rId11"/>
    <p:sldId id="332" r:id="rId12"/>
    <p:sldId id="299" r:id="rId13"/>
    <p:sldId id="301" r:id="rId14"/>
    <p:sldId id="266" r:id="rId15"/>
    <p:sldId id="323" r:id="rId16"/>
    <p:sldId id="331" r:id="rId17"/>
    <p:sldId id="324" r:id="rId18"/>
    <p:sldId id="325" r:id="rId19"/>
  </p:sldIdLst>
  <p:sldSz cx="9144000" cy="6858000" type="screen4x3"/>
  <p:notesSz cx="9236075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DFEE"/>
    <a:srgbClr val="376092"/>
    <a:srgbClr val="0070C0"/>
    <a:srgbClr val="00ADEF"/>
    <a:srgbClr val="4F81BD"/>
    <a:srgbClr val="01D5FF"/>
    <a:srgbClr val="43C0FF"/>
    <a:srgbClr val="218DCF"/>
    <a:srgbClr val="4B82C5"/>
    <a:srgbClr val="D46A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00697A-207B-4C8E-B291-CC12EDFE34F0}" v="2" dt="2023-06-01T07:21:42.4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38" autoAdjust="0"/>
    <p:restoredTop sz="94190" autoAdjust="0"/>
  </p:normalViewPr>
  <p:slideViewPr>
    <p:cSldViewPr>
      <p:cViewPr varScale="1">
        <p:scale>
          <a:sx n="81" d="100"/>
          <a:sy n="81" d="100"/>
        </p:scale>
        <p:origin x="1445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3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oytech Helyes" userId="1dfdac83-1ec2-41f3-97f3-eee5856140ee" providerId="ADAL" clId="{A200697A-207B-4C8E-B291-CC12EDFE34F0}"/>
    <pc:docChg chg="undo custSel modSld">
      <pc:chgData name="Voytech Helyes" userId="1dfdac83-1ec2-41f3-97f3-eee5856140ee" providerId="ADAL" clId="{A200697A-207B-4C8E-B291-CC12EDFE34F0}" dt="2023-06-06T15:19:43.502" v="850" actId="20577"/>
      <pc:docMkLst>
        <pc:docMk/>
      </pc:docMkLst>
      <pc:sldChg chg="modSp mod">
        <pc:chgData name="Voytech Helyes" userId="1dfdac83-1ec2-41f3-97f3-eee5856140ee" providerId="ADAL" clId="{A200697A-207B-4C8E-B291-CC12EDFE34F0}" dt="2023-06-01T08:20:00.537" v="617" actId="255"/>
        <pc:sldMkLst>
          <pc:docMk/>
          <pc:sldMk cId="0" sldId="298"/>
        </pc:sldMkLst>
        <pc:spChg chg="mod">
          <ac:chgData name="Voytech Helyes" userId="1dfdac83-1ec2-41f3-97f3-eee5856140ee" providerId="ADAL" clId="{A200697A-207B-4C8E-B291-CC12EDFE34F0}" dt="2023-06-01T08:20:00.537" v="617" actId="255"/>
          <ac:spMkLst>
            <pc:docMk/>
            <pc:sldMk cId="0" sldId="298"/>
            <ac:spMk id="4" creationId="{00000000-0000-0000-0000-000000000000}"/>
          </ac:spMkLst>
        </pc:spChg>
      </pc:sldChg>
      <pc:sldChg chg="modSp mod">
        <pc:chgData name="Voytech Helyes" userId="1dfdac83-1ec2-41f3-97f3-eee5856140ee" providerId="ADAL" clId="{A200697A-207B-4C8E-B291-CC12EDFE34F0}" dt="2023-06-01T08:21:42.215" v="630" actId="255"/>
        <pc:sldMkLst>
          <pc:docMk/>
          <pc:sldMk cId="0" sldId="301"/>
        </pc:sldMkLst>
        <pc:spChg chg="mod">
          <ac:chgData name="Voytech Helyes" userId="1dfdac83-1ec2-41f3-97f3-eee5856140ee" providerId="ADAL" clId="{A200697A-207B-4C8E-B291-CC12EDFE34F0}" dt="2023-06-01T08:21:42.215" v="630" actId="255"/>
          <ac:spMkLst>
            <pc:docMk/>
            <pc:sldMk cId="0" sldId="301"/>
            <ac:spMk id="4" creationId="{00000000-0000-0000-0000-000000000000}"/>
          </ac:spMkLst>
        </pc:spChg>
      </pc:sldChg>
      <pc:sldChg chg="modSp mod">
        <pc:chgData name="Voytech Helyes" userId="1dfdac83-1ec2-41f3-97f3-eee5856140ee" providerId="ADAL" clId="{A200697A-207B-4C8E-B291-CC12EDFE34F0}" dt="2023-06-01T14:03:55.430" v="670" actId="20577"/>
        <pc:sldMkLst>
          <pc:docMk/>
          <pc:sldMk cId="2093724345" sldId="311"/>
        </pc:sldMkLst>
        <pc:spChg chg="mod">
          <ac:chgData name="Voytech Helyes" userId="1dfdac83-1ec2-41f3-97f3-eee5856140ee" providerId="ADAL" clId="{A200697A-207B-4C8E-B291-CC12EDFE34F0}" dt="2023-06-01T07:24:11.380" v="317" actId="14100"/>
          <ac:spMkLst>
            <pc:docMk/>
            <pc:sldMk cId="2093724345" sldId="311"/>
            <ac:spMk id="3" creationId="{00000000-0000-0000-0000-000000000000}"/>
          </ac:spMkLst>
        </pc:spChg>
        <pc:spChg chg="mod">
          <ac:chgData name="Voytech Helyes" userId="1dfdac83-1ec2-41f3-97f3-eee5856140ee" providerId="ADAL" clId="{A200697A-207B-4C8E-B291-CC12EDFE34F0}" dt="2023-06-01T14:03:55.430" v="670" actId="20577"/>
          <ac:spMkLst>
            <pc:docMk/>
            <pc:sldMk cId="2093724345" sldId="311"/>
            <ac:spMk id="28673" creationId="{00000000-0000-0000-0000-000000000000}"/>
          </ac:spMkLst>
        </pc:spChg>
        <pc:graphicFrameChg chg="mod modGraphic">
          <ac:chgData name="Voytech Helyes" userId="1dfdac83-1ec2-41f3-97f3-eee5856140ee" providerId="ADAL" clId="{A200697A-207B-4C8E-B291-CC12EDFE34F0}" dt="2023-06-01T07:54:16.750" v="506" actId="20577"/>
          <ac:graphicFrameMkLst>
            <pc:docMk/>
            <pc:sldMk cId="2093724345" sldId="311"/>
            <ac:graphicFrameMk id="2" creationId="{00000000-0000-0000-0000-000000000000}"/>
          </ac:graphicFrameMkLst>
        </pc:graphicFrameChg>
        <pc:graphicFrameChg chg="mod modGraphic">
          <ac:chgData name="Voytech Helyes" userId="1dfdac83-1ec2-41f3-97f3-eee5856140ee" providerId="ADAL" clId="{A200697A-207B-4C8E-B291-CC12EDFE34F0}" dt="2023-06-01T07:39:30.390" v="500" actId="20577"/>
          <ac:graphicFrameMkLst>
            <pc:docMk/>
            <pc:sldMk cId="2093724345" sldId="311"/>
            <ac:graphicFrameMk id="4" creationId="{00000000-0000-0000-0000-000000000000}"/>
          </ac:graphicFrameMkLst>
        </pc:graphicFrameChg>
      </pc:sldChg>
      <pc:sldChg chg="modSp mod">
        <pc:chgData name="Voytech Helyes" userId="1dfdac83-1ec2-41f3-97f3-eee5856140ee" providerId="ADAL" clId="{A200697A-207B-4C8E-B291-CC12EDFE34F0}" dt="2023-06-01T14:36:57.718" v="833" actId="20577"/>
        <pc:sldMkLst>
          <pc:docMk/>
          <pc:sldMk cId="2953827890" sldId="312"/>
        </pc:sldMkLst>
        <pc:graphicFrameChg chg="modGraphic">
          <ac:chgData name="Voytech Helyes" userId="1dfdac83-1ec2-41f3-97f3-eee5856140ee" providerId="ADAL" clId="{A200697A-207B-4C8E-B291-CC12EDFE34F0}" dt="2023-06-01T14:36:57.718" v="833" actId="20577"/>
          <ac:graphicFrameMkLst>
            <pc:docMk/>
            <pc:sldMk cId="2953827890" sldId="312"/>
            <ac:graphicFrameMk id="2" creationId="{00000000-0000-0000-0000-000000000000}"/>
          </ac:graphicFrameMkLst>
        </pc:graphicFrameChg>
      </pc:sldChg>
      <pc:sldChg chg="modSp mod">
        <pc:chgData name="Voytech Helyes" userId="1dfdac83-1ec2-41f3-97f3-eee5856140ee" providerId="ADAL" clId="{A200697A-207B-4C8E-B291-CC12EDFE34F0}" dt="2023-06-01T14:17:52.406" v="763" actId="20577"/>
        <pc:sldMkLst>
          <pc:docMk/>
          <pc:sldMk cId="4123672597" sldId="313"/>
        </pc:sldMkLst>
        <pc:spChg chg="mod">
          <ac:chgData name="Voytech Helyes" userId="1dfdac83-1ec2-41f3-97f3-eee5856140ee" providerId="ADAL" clId="{A200697A-207B-4C8E-B291-CC12EDFE34F0}" dt="2023-06-01T14:17:52.406" v="763" actId="20577"/>
          <ac:spMkLst>
            <pc:docMk/>
            <pc:sldMk cId="4123672597" sldId="313"/>
            <ac:spMk id="23554" creationId="{00000000-0000-0000-0000-000000000000}"/>
          </ac:spMkLst>
        </pc:spChg>
      </pc:sldChg>
      <pc:sldChg chg="modSp mod">
        <pc:chgData name="Voytech Helyes" userId="1dfdac83-1ec2-41f3-97f3-eee5856140ee" providerId="ADAL" clId="{A200697A-207B-4C8E-B291-CC12EDFE34F0}" dt="2023-06-01T08:20:55.861" v="627" actId="255"/>
        <pc:sldMkLst>
          <pc:docMk/>
          <pc:sldMk cId="2189968120" sldId="314"/>
        </pc:sldMkLst>
        <pc:spChg chg="mod">
          <ac:chgData name="Voytech Helyes" userId="1dfdac83-1ec2-41f3-97f3-eee5856140ee" providerId="ADAL" clId="{A200697A-207B-4C8E-B291-CC12EDFE34F0}" dt="2023-06-01T08:20:55.861" v="627" actId="255"/>
          <ac:spMkLst>
            <pc:docMk/>
            <pc:sldMk cId="2189968120" sldId="314"/>
            <ac:spMk id="4" creationId="{00000000-0000-0000-0000-000000000000}"/>
          </ac:spMkLst>
        </pc:spChg>
      </pc:sldChg>
      <pc:sldChg chg="modSp mod">
        <pc:chgData name="Voytech Helyes" userId="1dfdac83-1ec2-41f3-97f3-eee5856140ee" providerId="ADAL" clId="{A200697A-207B-4C8E-B291-CC12EDFE34F0}" dt="2023-06-01T08:20:39.527" v="626" actId="255"/>
        <pc:sldMkLst>
          <pc:docMk/>
          <pc:sldMk cId="1526753480" sldId="315"/>
        </pc:sldMkLst>
        <pc:spChg chg="mod">
          <ac:chgData name="Voytech Helyes" userId="1dfdac83-1ec2-41f3-97f3-eee5856140ee" providerId="ADAL" clId="{A200697A-207B-4C8E-B291-CC12EDFE34F0}" dt="2023-06-01T08:20:39.527" v="626" actId="255"/>
          <ac:spMkLst>
            <pc:docMk/>
            <pc:sldMk cId="1526753480" sldId="315"/>
            <ac:spMk id="5" creationId="{00000000-0000-0000-0000-000000000000}"/>
          </ac:spMkLst>
        </pc:spChg>
      </pc:sldChg>
      <pc:sldChg chg="modSp mod">
        <pc:chgData name="Voytech Helyes" userId="1dfdac83-1ec2-41f3-97f3-eee5856140ee" providerId="ADAL" clId="{A200697A-207B-4C8E-B291-CC12EDFE34F0}" dt="2023-06-06T15:19:43.502" v="850" actId="20577"/>
        <pc:sldMkLst>
          <pc:docMk/>
          <pc:sldMk cId="1254945187" sldId="323"/>
        </pc:sldMkLst>
        <pc:spChg chg="mod">
          <ac:chgData name="Voytech Helyes" userId="1dfdac83-1ec2-41f3-97f3-eee5856140ee" providerId="ADAL" clId="{A200697A-207B-4C8E-B291-CC12EDFE34F0}" dt="2023-06-01T08:13:37.605" v="542" actId="20577"/>
          <ac:spMkLst>
            <pc:docMk/>
            <pc:sldMk cId="1254945187" sldId="323"/>
            <ac:spMk id="11" creationId="{00000000-0000-0000-0000-000000000000}"/>
          </ac:spMkLst>
        </pc:spChg>
        <pc:graphicFrameChg chg="modGraphic">
          <ac:chgData name="Voytech Helyes" userId="1dfdac83-1ec2-41f3-97f3-eee5856140ee" providerId="ADAL" clId="{A200697A-207B-4C8E-B291-CC12EDFE34F0}" dt="2023-06-06T15:19:43.502" v="850" actId="20577"/>
          <ac:graphicFrameMkLst>
            <pc:docMk/>
            <pc:sldMk cId="1254945187" sldId="323"/>
            <ac:graphicFrameMk id="7" creationId="{00000000-0000-0000-0000-000000000000}"/>
          </ac:graphicFrameMkLst>
        </pc:graphicFrameChg>
      </pc:sldChg>
      <pc:sldChg chg="modSp mod">
        <pc:chgData name="Voytech Helyes" userId="1dfdac83-1ec2-41f3-97f3-eee5856140ee" providerId="ADAL" clId="{A200697A-207B-4C8E-B291-CC12EDFE34F0}" dt="2023-06-01T14:03:23.409" v="642" actId="20577"/>
        <pc:sldMkLst>
          <pc:docMk/>
          <pc:sldMk cId="1568414332" sldId="327"/>
        </pc:sldMkLst>
        <pc:spChg chg="mod">
          <ac:chgData name="Voytech Helyes" userId="1dfdac83-1ec2-41f3-97f3-eee5856140ee" providerId="ADAL" clId="{A200697A-207B-4C8E-B291-CC12EDFE34F0}" dt="2023-06-01T14:03:23.409" v="642" actId="20577"/>
          <ac:spMkLst>
            <pc:docMk/>
            <pc:sldMk cId="1568414332" sldId="327"/>
            <ac:spMk id="23554" creationId="{00000000-0000-0000-0000-000000000000}"/>
          </ac:spMkLst>
        </pc:spChg>
      </pc:sldChg>
      <pc:sldChg chg="modSp mod">
        <pc:chgData name="Voytech Helyes" userId="1dfdac83-1ec2-41f3-97f3-eee5856140ee" providerId="ADAL" clId="{A200697A-207B-4C8E-B291-CC12EDFE34F0}" dt="2023-06-01T07:06:31.389" v="3" actId="20577"/>
        <pc:sldMkLst>
          <pc:docMk/>
          <pc:sldMk cId="0" sldId="330"/>
        </pc:sldMkLst>
        <pc:spChg chg="mod">
          <ac:chgData name="Voytech Helyes" userId="1dfdac83-1ec2-41f3-97f3-eee5856140ee" providerId="ADAL" clId="{A200697A-207B-4C8E-B291-CC12EDFE34F0}" dt="2023-06-01T07:06:31.389" v="3" actId="20577"/>
          <ac:spMkLst>
            <pc:docMk/>
            <pc:sldMk cId="0" sldId="330"/>
            <ac:spMk id="9" creationId="{00000000-0000-0000-0000-000000000000}"/>
          </ac:spMkLst>
        </pc:spChg>
      </pc:sldChg>
      <pc:sldChg chg="modSp mod">
        <pc:chgData name="Voytech Helyes" userId="1dfdac83-1ec2-41f3-97f3-eee5856140ee" providerId="ADAL" clId="{A200697A-207B-4C8E-B291-CC12EDFE34F0}" dt="2023-06-01T08:17:21.100" v="590" actId="20577"/>
        <pc:sldMkLst>
          <pc:docMk/>
          <pc:sldMk cId="0" sldId="331"/>
        </pc:sldMkLst>
        <pc:spChg chg="mod">
          <ac:chgData name="Voytech Helyes" userId="1dfdac83-1ec2-41f3-97f3-eee5856140ee" providerId="ADAL" clId="{A200697A-207B-4C8E-B291-CC12EDFE34F0}" dt="2023-06-01T08:17:21.100" v="590" actId="20577"/>
          <ac:spMkLst>
            <pc:docMk/>
            <pc:sldMk cId="0" sldId="331"/>
            <ac:spMk id="7" creationId="{00000000-0000-0000-0000-000000000000}"/>
          </ac:spMkLst>
        </pc:spChg>
        <pc:graphicFrameChg chg="modGraphic">
          <ac:chgData name="Voytech Helyes" userId="1dfdac83-1ec2-41f3-97f3-eee5856140ee" providerId="ADAL" clId="{A200697A-207B-4C8E-B291-CC12EDFE34F0}" dt="2023-06-01T08:17:07.146" v="580" actId="20577"/>
          <ac:graphicFrameMkLst>
            <pc:docMk/>
            <pc:sldMk cId="0" sldId="331"/>
            <ac:graphicFrameMk id="6" creationId="{00000000-0000-0000-0000-000000000000}"/>
          </ac:graphicFrameMkLst>
        </pc:graphicFrameChg>
      </pc:sldChg>
      <pc:sldChg chg="modSp mod">
        <pc:chgData name="Voytech Helyes" userId="1dfdac83-1ec2-41f3-97f3-eee5856140ee" providerId="ADAL" clId="{A200697A-207B-4C8E-B291-CC12EDFE34F0}" dt="2023-06-01T08:19:24.461" v="606" actId="20577"/>
        <pc:sldMkLst>
          <pc:docMk/>
          <pc:sldMk cId="0" sldId="332"/>
        </pc:sldMkLst>
        <pc:spChg chg="mod">
          <ac:chgData name="Voytech Helyes" userId="1dfdac83-1ec2-41f3-97f3-eee5856140ee" providerId="ADAL" clId="{A200697A-207B-4C8E-B291-CC12EDFE34F0}" dt="2023-06-01T08:19:24.461" v="606" actId="20577"/>
          <ac:spMkLst>
            <pc:docMk/>
            <pc:sldMk cId="0" sldId="332"/>
            <ac:spMk id="7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03136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30849" y="0"/>
            <a:ext cx="4003136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D8404-645F-494C-8686-035ECB87E6A5}" type="datetimeFigureOut">
              <a:rPr lang="en-GB" smtClean="0"/>
              <a:pPr/>
              <a:t>06/06/2023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58443"/>
            <a:ext cx="4003136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30849" y="6658443"/>
            <a:ext cx="4003136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B2FC94-1375-49C6-B0FB-8AF00E9ECDD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02299" cy="350520"/>
          </a:xfrm>
          <a:prstGeom prst="rect">
            <a:avLst/>
          </a:prstGeom>
        </p:spPr>
        <p:txBody>
          <a:bodyPr vert="horz" lIns="95552" tIns="47776" rIns="95552" bIns="47776" rtlCol="0"/>
          <a:lstStyle>
            <a:lvl1pPr algn="l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31639" y="0"/>
            <a:ext cx="4002299" cy="350520"/>
          </a:xfrm>
          <a:prstGeom prst="rect">
            <a:avLst/>
          </a:prstGeom>
        </p:spPr>
        <p:txBody>
          <a:bodyPr vert="horz" lIns="95552" tIns="47776" rIns="95552" bIns="47776" rtlCol="0"/>
          <a:lstStyle>
            <a:lvl1pPr algn="r">
              <a:defRPr sz="1300"/>
            </a:lvl1pPr>
          </a:lstStyle>
          <a:p>
            <a:pPr>
              <a:defRPr/>
            </a:pPr>
            <a:fld id="{578E414E-21E0-436D-9F91-FE096F2F7A9C}" type="datetimeFigureOut">
              <a:rPr lang="en-US"/>
              <a:pPr>
                <a:defRPr/>
              </a:pPr>
              <a:t>6/6/2023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65438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52" tIns="47776" rIns="95552" bIns="47776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3608" y="3329941"/>
            <a:ext cx="7388860" cy="3154680"/>
          </a:xfrm>
          <a:prstGeom prst="rect">
            <a:avLst/>
          </a:prstGeom>
        </p:spPr>
        <p:txBody>
          <a:bodyPr vert="horz" lIns="95552" tIns="47776" rIns="95552" bIns="47776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663"/>
            <a:ext cx="4002299" cy="350520"/>
          </a:xfrm>
          <a:prstGeom prst="rect">
            <a:avLst/>
          </a:prstGeom>
        </p:spPr>
        <p:txBody>
          <a:bodyPr vert="horz" lIns="95552" tIns="47776" rIns="95552" bIns="47776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31639" y="6658663"/>
            <a:ext cx="4002299" cy="350520"/>
          </a:xfrm>
          <a:prstGeom prst="rect">
            <a:avLst/>
          </a:prstGeom>
        </p:spPr>
        <p:txBody>
          <a:bodyPr vert="horz" lIns="95552" tIns="47776" rIns="95552" bIns="47776" rtlCol="0" anchor="b"/>
          <a:lstStyle>
            <a:lvl1pPr algn="r">
              <a:defRPr sz="1300"/>
            </a:lvl1pPr>
          </a:lstStyle>
          <a:p>
            <a:pPr>
              <a:defRPr/>
            </a:pPr>
            <a:fld id="{6AA30BAE-0B83-43A6-A270-48380B584F3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3788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6640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276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591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5291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761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6340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6934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86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843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181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303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4757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475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345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A30BAE-0B83-43A6-A270-48380B584F31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634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3F68F3E-3991-4811-A782-4C02ACE764CC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383B3D5-CF78-4F3D-8192-5A562E9ABCE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DD7D33-CBD5-4C31-87EE-C8DFE0858B65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F19404-2925-45F3-9254-DF5A43DBA3DD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12C3A-3EEA-4528-A5E4-B86AC92CBCB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34D08D-64C8-4FFD-B867-C31B5A0CF06B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C11622-703D-4811-8929-BB99413772E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838156-148D-4311-B62C-AA4EFD53AAF1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FD334D-4F73-4210-B3C1-F5A8FFA5C07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DC1441-E31B-4062-91F2-0A9453E718B6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B1D6A4-9C7A-42E0-A98C-A0A882360C4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E28E69-2B65-4902-9E7A-208752F8978B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A4260D-3D0D-4E97-97C3-0E374117511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fld id="{9A800A7F-198C-4874-B5CB-7CA1602064E5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385DB3-30CB-462F-B018-9EBCF7FEF1B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2DBD997-55C4-43E8-8904-C176C4EE239C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934C5B4-C24A-4379-B758-8D64E281E21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114261-3320-4A38-AF74-B1022A9B8881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EF6132-87FB-4A97-A94C-BCB4F70285A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8815FE-AA81-46EC-9FB3-6F6ED3421625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8369FB-4AC1-4F30-A3BF-658EC8BFEAC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0E5CBAB-B59F-4844-80FF-B4A8D53DC4E1}" type="datetime1">
              <a:rPr lang="en-US" smtClean="0"/>
              <a:pPr>
                <a:defRPr/>
              </a:pPr>
              <a:t>6/6/2023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049205F-B85A-48C0-8981-4732459BB0A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76672"/>
            <a:ext cx="640600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6672"/>
            <a:ext cx="2448272" cy="244827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/>
          <p:cNvSpPr/>
          <p:nvPr/>
        </p:nvSpPr>
        <p:spPr>
          <a:xfrm>
            <a:off x="1187624" y="4221088"/>
            <a:ext cx="7014058" cy="1128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lvl="0" algn="ctr" fontAlgn="auto"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</a:pPr>
            <a:r>
              <a:rPr lang="en-GB" sz="3200" b="1" dirty="0">
                <a:solidFill>
                  <a:srgbClr val="376092"/>
                </a:solidFill>
                <a:latin typeface="Cambria" pitchFamily="18" charset="0"/>
              </a:rPr>
              <a:t>VTS Training Day  </a:t>
            </a:r>
          </a:p>
          <a:p>
            <a:pPr marL="109728" lvl="0" algn="ctr" fontAlgn="auto"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</a:pPr>
            <a:r>
              <a:rPr lang="en-GB" sz="3200" b="1" dirty="0">
                <a:solidFill>
                  <a:srgbClr val="376092"/>
                </a:solidFill>
                <a:latin typeface="Cambria" pitchFamily="18" charset="0"/>
              </a:rPr>
              <a:t>Tuesday 6</a:t>
            </a:r>
            <a:r>
              <a:rPr lang="en-GB" sz="3200" b="1" baseline="30000" dirty="0">
                <a:solidFill>
                  <a:srgbClr val="376092"/>
                </a:solidFill>
                <a:latin typeface="Cambria" pitchFamily="18" charset="0"/>
              </a:rPr>
              <a:t>th</a:t>
            </a:r>
            <a:r>
              <a:rPr lang="en-GB" sz="3200" b="1" dirty="0">
                <a:solidFill>
                  <a:srgbClr val="376092"/>
                </a:solidFill>
                <a:latin typeface="Cambria" pitchFamily="18" charset="0"/>
              </a:rPr>
              <a:t> June 2023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31640" y="5589240"/>
            <a:ext cx="669674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lvl="0" algn="ctr" fontAlgn="auto"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</a:pPr>
            <a:r>
              <a:rPr lang="en-GB" sz="1400" dirty="0">
                <a:solidFill>
                  <a:srgbClr val="0070C0"/>
                </a:solidFill>
                <a:latin typeface="Trajan Pro" panose="02020502050506020301" pitchFamily="18" charset="0"/>
              </a:rPr>
              <a:t>www.janusconsultancy.com</a:t>
            </a:r>
          </a:p>
          <a:p>
            <a:pPr marL="109728" lvl="0" fontAlgn="auto"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</a:pPr>
            <a:r>
              <a:rPr lang="en-GB" sz="1100" dirty="0">
                <a:solidFill>
                  <a:prstClr val="black"/>
                </a:solidFill>
                <a:latin typeface="Cambria" pitchFamily="18" charset="0"/>
              </a:rPr>
              <a:t>Janus Consultancy is authorised and regulated by the Financial Conduct Authority, FCA number: 529609</a:t>
            </a:r>
            <a:endParaRPr lang="en-GB" sz="1100" dirty="0">
              <a:solidFill>
                <a:prstClr val="black"/>
              </a:solidFill>
              <a:latin typeface="Lucida Sans Unicod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395536" y="1268760"/>
            <a:ext cx="9011344" cy="4752528"/>
          </a:xfrm>
        </p:spPr>
        <p:txBody>
          <a:bodyPr>
            <a:normAutofit fontScale="85000" lnSpcReduction="20000"/>
          </a:bodyPr>
          <a:lstStyle/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eaLnBrk="1" hangingPunct="1"/>
            <a:r>
              <a:rPr lang="en-GB" sz="2800" dirty="0">
                <a:latin typeface="Cambria" pitchFamily="18" charset="0"/>
              </a:rPr>
              <a:t>Pension based on 1/54</a:t>
            </a:r>
            <a:r>
              <a:rPr lang="en-GB" sz="2800" baseline="30000" dirty="0">
                <a:latin typeface="Cambria" pitchFamily="18" charset="0"/>
              </a:rPr>
              <a:t>th</a:t>
            </a:r>
            <a:r>
              <a:rPr lang="en-GB" sz="2800" dirty="0">
                <a:latin typeface="Cambria" pitchFamily="18" charset="0"/>
              </a:rPr>
              <a:t> of “revalued pensionable pay”</a:t>
            </a:r>
          </a:p>
          <a:p>
            <a:pPr lvl="1">
              <a:buNone/>
            </a:pPr>
            <a:r>
              <a:rPr lang="en-GB" sz="1600" i="1" dirty="0">
                <a:latin typeface="Cambria" pitchFamily="18" charset="0"/>
              </a:rPr>
              <a:t>(total career pensionable earnings increased per annum by Treasury Orders + 1.5%)</a:t>
            </a:r>
          </a:p>
          <a:p>
            <a:pPr lvl="1">
              <a:buNone/>
            </a:pPr>
            <a:endParaRPr lang="en-GB" sz="2800" i="1" dirty="0">
              <a:latin typeface="Cambria" pitchFamily="18" charset="0"/>
            </a:endParaRPr>
          </a:p>
          <a:p>
            <a:r>
              <a:rPr lang="en-GB" sz="2800" dirty="0">
                <a:latin typeface="Cambria" pitchFamily="18" charset="0"/>
              </a:rPr>
              <a:t>The employer contributes 14.38%</a:t>
            </a:r>
          </a:p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eaLnBrk="1" hangingPunct="1"/>
            <a:r>
              <a:rPr lang="en-GB" sz="2800" dirty="0">
                <a:latin typeface="Cambria" pitchFamily="18" charset="0"/>
              </a:rPr>
              <a:t>Option to take some as a tax-free lump sum</a:t>
            </a:r>
          </a:p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eaLnBrk="1" hangingPunct="1"/>
            <a:r>
              <a:rPr lang="en-GB" sz="2800" dirty="0">
                <a:latin typeface="Cambria" pitchFamily="18" charset="0"/>
              </a:rPr>
              <a:t>Life Insurance</a:t>
            </a:r>
          </a:p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eaLnBrk="1" hangingPunct="1"/>
            <a:r>
              <a:rPr lang="en-GB" sz="2800" dirty="0">
                <a:latin typeface="Cambria" pitchFamily="18" charset="0"/>
              </a:rPr>
              <a:t>Income Protection - limited</a:t>
            </a:r>
          </a:p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eaLnBrk="1" hangingPunct="1"/>
            <a:r>
              <a:rPr lang="en-GB" sz="2800" dirty="0">
                <a:latin typeface="Cambria" pitchFamily="18" charset="0"/>
              </a:rPr>
              <a:t>Inflation proofed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The NHS Pension Scheme (2015)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414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8698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The Cost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744733"/>
              </p:ext>
            </p:extLst>
          </p:nvPr>
        </p:nvGraphicFramePr>
        <p:xfrm>
          <a:off x="2195736" y="1159861"/>
          <a:ext cx="4464496" cy="3098904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232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Pensionable</a:t>
                      </a:r>
                      <a:r>
                        <a:rPr lang="en-GB" sz="1000" baseline="0" dirty="0">
                          <a:latin typeface="Cambria" pitchFamily="18" charset="0"/>
                        </a:rPr>
                        <a:t> Salary 2022/23</a:t>
                      </a:r>
                      <a:endParaRPr lang="en-GB" sz="1000" dirty="0">
                        <a:latin typeface="Cambr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Cost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£0 - £13,246.99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5.1%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£13,247.00 - £16,831.99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5.7%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£16,832.00 - £22,878.99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6.1%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£22,879.00 - £23,948.99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6.8%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£23,949.00 – £28,223.99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7.7%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£28,224.00 - £29,179.99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8.8%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£29,280.00 - £43,805.99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9.8%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mbria" pitchFamily="18" charset="0"/>
                        </a:rPr>
                        <a:t>£43,806.00 - £49,245.99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10.0%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60751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£49,246.00 - £56,163.99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11.6%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375355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£56,164.00 - £72,030.99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12.5%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5005194"/>
                  </a:ext>
                </a:extLst>
              </a:tr>
              <a:tr h="25824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£72,031.00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13.5%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027178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978379"/>
              </p:ext>
            </p:extLst>
          </p:nvPr>
        </p:nvGraphicFramePr>
        <p:xfrm>
          <a:off x="1043608" y="4360580"/>
          <a:ext cx="7272809" cy="1294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17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17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87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0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02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568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Grade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mbria" pitchFamily="18" charset="0"/>
                        </a:rPr>
                        <a:t>Pensionable Salary*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Cost per annum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(before tax relief)</a:t>
                      </a:r>
                      <a:endParaRPr lang="en-GB" sz="1000" dirty="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Cost per </a:t>
                      </a:r>
                      <a:r>
                        <a:rPr lang="en-GB" sz="10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month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(before tax relief)</a:t>
                      </a:r>
                      <a:endParaRPr lang="en-GB" sz="1000" dirty="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Cost per </a:t>
                      </a:r>
                      <a:r>
                        <a:rPr lang="en-GB" sz="10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month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(after tax relief)</a:t>
                      </a:r>
                      <a:endParaRPr lang="en-GB" sz="1000" dirty="0">
                        <a:latin typeface="Cambria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485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F1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£29,384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£2,879.63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£239.97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£191.97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485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F2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£34,012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£3,333.18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£277.76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£222.21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9485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ST3/CT3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£51,017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£5,917.97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£493.16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ambria" pitchFamily="18" charset="0"/>
                        </a:rPr>
                        <a:t>£382.99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  <p:sp>
        <p:nvSpPr>
          <p:cNvPr id="2867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043608" y="5734492"/>
            <a:ext cx="576064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1000" i="1" dirty="0">
                <a:solidFill>
                  <a:srgbClr val="24406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*Figures taken from the NHS Pay and Conditions Circular (M&amp;D) 30/03/2023.</a:t>
            </a:r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724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457200" y="1484784"/>
            <a:ext cx="8147248" cy="4608512"/>
          </a:xfrm>
        </p:spPr>
        <p:txBody>
          <a:bodyPr>
            <a:normAutofit/>
          </a:bodyPr>
          <a:lstStyle/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marL="109728" indent="0">
              <a:buNone/>
            </a:pPr>
            <a:endParaRPr lang="en-GB" sz="600" i="1" dirty="0">
              <a:latin typeface="Arial Black" pitchFamily="34" charset="0"/>
            </a:endParaRPr>
          </a:p>
          <a:p>
            <a:endParaRPr lang="en-GB" sz="2300" dirty="0">
              <a:latin typeface="Cambria" pitchFamily="18" charset="0"/>
            </a:endParaRPr>
          </a:p>
          <a:p>
            <a:r>
              <a:rPr lang="en-GB" sz="2400" dirty="0">
                <a:latin typeface="Cambria" pitchFamily="18" charset="0"/>
              </a:rPr>
              <a:t>Retiring early could reduce your pension entitlement to the equivalent of a Foundation Year Junior Doctor’s income</a:t>
            </a:r>
            <a:endParaRPr lang="en-GB" sz="2000" b="1" dirty="0">
              <a:latin typeface="Cambria" pitchFamily="18" charset="0"/>
            </a:endParaRPr>
          </a:p>
          <a:p>
            <a:pPr lvl="2"/>
            <a:endParaRPr lang="en-GB" sz="1000" b="1" dirty="0">
              <a:latin typeface="Cambria" pitchFamily="18" charset="0"/>
            </a:endParaRPr>
          </a:p>
          <a:p>
            <a:r>
              <a:rPr lang="en-GB" sz="2400" dirty="0">
                <a:latin typeface="Cambria" pitchFamily="18" charset="0"/>
              </a:rPr>
              <a:t>Most Doctors will not be able to retire at 55</a:t>
            </a:r>
          </a:p>
          <a:p>
            <a:pPr lvl="2"/>
            <a:r>
              <a:rPr lang="en-GB" sz="2000" b="1" dirty="0">
                <a:latin typeface="Cambria" pitchFamily="18" charset="0"/>
              </a:rPr>
              <a:t>A wish of the past . . . . . . 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Early Retirement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179027"/>
              </p:ext>
            </p:extLst>
          </p:nvPr>
        </p:nvGraphicFramePr>
        <p:xfrm>
          <a:off x="435720" y="1484784"/>
          <a:ext cx="8147247" cy="11744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746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21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7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7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52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426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9787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69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362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6952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Age</a:t>
                      </a:r>
                      <a:endParaRPr lang="en-GB" sz="14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67 </a:t>
                      </a:r>
                      <a:endParaRPr lang="en-US" sz="1400" dirty="0">
                        <a:solidFill>
                          <a:srgbClr val="00B0F0"/>
                        </a:solidFill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mbria" pitchFamily="18" charset="0"/>
                        </a:rPr>
                        <a:t>66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65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64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63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62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61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60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59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58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57</a:t>
                      </a:r>
                      <a:endParaRPr lang="en-GB" sz="1400" dirty="0">
                        <a:solidFill>
                          <a:srgbClr val="00B0F0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bg1"/>
                          </a:solidFill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56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83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mbria" pitchFamily="18" charset="0"/>
                        </a:rPr>
                        <a:t>Pension</a:t>
                      </a:r>
                      <a:endParaRPr lang="en-GB" sz="14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6%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11%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16</a:t>
                      </a:r>
                      <a:r>
                        <a:rPr lang="en-US" sz="105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20%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24%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27%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31%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34%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37%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40%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43%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mbria" pitchFamily="18" charset="0"/>
                        </a:rPr>
                        <a:t>45%</a:t>
                      </a:r>
                      <a:endParaRPr lang="en-GB" sz="105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827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1043608" y="1484784"/>
            <a:ext cx="7272808" cy="216024"/>
          </a:xfrm>
        </p:spPr>
        <p:txBody>
          <a:bodyPr>
            <a:normAutofit fontScale="92500" lnSpcReduction="10000"/>
          </a:bodyPr>
          <a:lstStyle/>
          <a:p>
            <a:pPr eaLnBrk="1" hangingPunct="1"/>
            <a:endParaRPr lang="en-GB" sz="1000" dirty="0">
              <a:latin typeface="Cambria" pitchFamily="18" charset="0"/>
            </a:endParaRPr>
          </a:p>
          <a:p>
            <a:pPr lvl="6"/>
            <a:endParaRPr lang="en-GB" sz="1100" dirty="0">
              <a:latin typeface="Cambria" pitchFamily="18" charset="0"/>
            </a:endParaRPr>
          </a:p>
          <a:p>
            <a:pPr marL="109728" indent="0">
              <a:buNone/>
            </a:pPr>
            <a:endParaRPr lang="en-GB" sz="2800" b="1" dirty="0">
              <a:latin typeface="Cambria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2015 Scheme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9427929"/>
              </p:ext>
            </p:extLst>
          </p:nvPr>
        </p:nvGraphicFramePr>
        <p:xfrm>
          <a:off x="1043608" y="1484784"/>
          <a:ext cx="7488832" cy="3384376"/>
        </p:xfrm>
        <a:graphic>
          <a:graphicData uri="http://schemas.openxmlformats.org/drawingml/2006/table">
            <a:tbl>
              <a:tblPr firstRow="1" firstCol="1" bandRow="1"/>
              <a:tblGrid>
                <a:gridCol w="2836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52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69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2015 Scheme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8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Accrual Rate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1/54</a:t>
                      </a:r>
                      <a:r>
                        <a:rPr lang="en-US" sz="1800" baseline="30000" dirty="0"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th</a:t>
                      </a:r>
                      <a:r>
                        <a:rPr lang="en-US" sz="1800" dirty="0"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 for</a:t>
                      </a:r>
                      <a:r>
                        <a:rPr lang="en-US" sz="1800" baseline="0" dirty="0"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 each year’s service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13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Based on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Revalued Pensionable Earnings</a:t>
                      </a:r>
                      <a:endParaRPr lang="en-GB" sz="1800" b="1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57585A"/>
                          </a:solidFill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(Average pay of pensionable career increased</a:t>
                      </a:r>
                      <a:r>
                        <a:rPr lang="en-US" sz="1800" baseline="0" dirty="0">
                          <a:solidFill>
                            <a:srgbClr val="57585A"/>
                          </a:solidFill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 per annum by Treasury Orders* + 1.5%</a:t>
                      </a:r>
                      <a:r>
                        <a:rPr lang="en-US" sz="1800" dirty="0">
                          <a:solidFill>
                            <a:srgbClr val="57585A"/>
                          </a:solidFill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)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77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Retirement Age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Times New Roman"/>
                          <a:cs typeface="Times New Roman"/>
                        </a:rPr>
                        <a:t>State Pension Age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043608" y="4869160"/>
            <a:ext cx="74888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*</a:t>
            </a:r>
            <a:r>
              <a:rPr lang="en-GB" sz="1200" b="1" i="1" dirty="0">
                <a:latin typeface="Cambria" pitchFamily="18" charset="0"/>
              </a:rPr>
              <a:t>Treasury Orders</a:t>
            </a:r>
            <a:r>
              <a:rPr lang="en-GB" sz="1200" i="1" dirty="0">
                <a:latin typeface="Cambria" pitchFamily="18" charset="0"/>
              </a:rPr>
              <a:t> are the method by which the Treasury notifies the value of change in prices or earnings to be applied as part of revaluation. </a:t>
            </a:r>
            <a:endParaRPr kumimoji="0" 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942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1115616" y="1556792"/>
            <a:ext cx="6120680" cy="1008112"/>
          </a:xfrm>
        </p:spPr>
        <p:txBody>
          <a:bodyPr>
            <a:normAutofit/>
          </a:bodyPr>
          <a:lstStyle/>
          <a:p>
            <a:pPr eaLnBrk="1" hangingPunct="1"/>
            <a:r>
              <a:rPr lang="en-GB" sz="2400" dirty="0">
                <a:latin typeface="Cambria" pitchFamily="18" charset="0"/>
              </a:rPr>
              <a:t>Tax free benefit at your taxable rate</a:t>
            </a:r>
          </a:p>
          <a:p>
            <a:pPr eaLnBrk="1" hangingPunct="1"/>
            <a:endParaRPr lang="en-GB" sz="1000" dirty="0">
              <a:latin typeface="Cambria" pitchFamily="18" charset="0"/>
            </a:endParaRPr>
          </a:p>
          <a:p>
            <a:pPr lvl="6"/>
            <a:endParaRPr lang="en-GB" sz="1100" dirty="0">
              <a:latin typeface="Cambria" pitchFamily="18" charset="0"/>
            </a:endParaRPr>
          </a:p>
          <a:p>
            <a:pPr marL="109728" indent="0">
              <a:buNone/>
            </a:pPr>
            <a:endParaRPr lang="en-GB" sz="2800" b="1" dirty="0">
              <a:latin typeface="Cambria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Why have a Retirement Plan?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926411"/>
              </p:ext>
            </p:extLst>
          </p:nvPr>
        </p:nvGraphicFramePr>
        <p:xfrm>
          <a:off x="1115616" y="2550879"/>
          <a:ext cx="6768752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6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33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33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33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ambria" pitchFamily="18" charset="0"/>
                        </a:rPr>
                        <a:t>Total (Gross) Payment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ambria" pitchFamily="18" charset="0"/>
                        </a:rPr>
                        <a:t>Basic Rate Relief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ambria" pitchFamily="18" charset="0"/>
                        </a:rPr>
                        <a:t>Higher Rate</a:t>
                      </a:r>
                      <a:r>
                        <a:rPr lang="en-GB" sz="1200" b="1" baseline="0" dirty="0">
                          <a:latin typeface="Cambria" pitchFamily="18" charset="0"/>
                        </a:rPr>
                        <a:t> Relief*</a:t>
                      </a:r>
                      <a:endParaRPr lang="en-GB" sz="1200" b="1" dirty="0">
                        <a:latin typeface="Cambria" pitchFamily="18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ambria" pitchFamily="18" charset="0"/>
                        </a:rPr>
                        <a:t>Actual (Net) Payment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ambria" pitchFamily="18" charset="0"/>
                        </a:rPr>
                        <a:t>Equivalent Rate of Return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ambria" pitchFamily="18" charset="0"/>
                        </a:rPr>
                        <a:t>Basic Rate Taxpayer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mbria" pitchFamily="18" charset="0"/>
                        </a:rPr>
                        <a:t>£100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mbria" pitchFamily="18" charset="0"/>
                        </a:rPr>
                        <a:t>£20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mbria" pitchFamily="18" charset="0"/>
                        </a:rPr>
                        <a:t>£0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mbria" pitchFamily="18" charset="0"/>
                        </a:rPr>
                        <a:t>£80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ambria" pitchFamily="18" charset="0"/>
                        </a:rPr>
                        <a:t>25%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ambria" pitchFamily="18" charset="0"/>
                        </a:rPr>
                        <a:t>Higher Rate Taxpayer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mbria" pitchFamily="18" charset="0"/>
                        </a:rPr>
                        <a:t>£100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mbria" pitchFamily="18" charset="0"/>
                        </a:rPr>
                        <a:t>£20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mbria" pitchFamily="18" charset="0"/>
                        </a:rPr>
                        <a:t>£20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mbria" pitchFamily="18" charset="0"/>
                        </a:rPr>
                        <a:t>£60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ambria" pitchFamily="18" charset="0"/>
                        </a:rPr>
                        <a:t>66%*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07096" y="4764860"/>
            <a:ext cx="68772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/>
            <a:r>
              <a:rPr lang="en-GB" sz="1000" i="1" dirty="0">
                <a:latin typeface="Cambria" pitchFamily="18" charset="0"/>
              </a:rPr>
              <a:t>*Due to being a higher-rate tax  payer, the amount actually paid out by an individual grows by 66%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753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457200" y="1484784"/>
            <a:ext cx="8795320" cy="4824536"/>
          </a:xfrm>
        </p:spPr>
        <p:txBody>
          <a:bodyPr>
            <a:normAutofit/>
          </a:bodyPr>
          <a:lstStyle/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eaLnBrk="1" hangingPunct="1"/>
            <a:r>
              <a:rPr lang="en-GB" sz="2400" dirty="0">
                <a:latin typeface="Cambria" pitchFamily="18" charset="0"/>
              </a:rPr>
              <a:t>Buy Additional Pension from the NHS</a:t>
            </a:r>
          </a:p>
          <a:p>
            <a:pPr lvl="2"/>
            <a:r>
              <a:rPr lang="en-GB" sz="1800" b="1" dirty="0">
                <a:latin typeface="Cambria" pitchFamily="18" charset="0"/>
              </a:rPr>
              <a:t>Up to £6,500 per annum additional pension</a:t>
            </a:r>
          </a:p>
          <a:p>
            <a:pPr eaLnBrk="1" hangingPunct="1"/>
            <a:endParaRPr lang="en-GB" sz="1000" dirty="0">
              <a:latin typeface="Cambria" pitchFamily="18" charset="0"/>
            </a:endParaRPr>
          </a:p>
          <a:p>
            <a:pPr eaLnBrk="1" hangingPunct="1"/>
            <a:r>
              <a:rPr lang="en-GB" sz="2400" dirty="0">
                <a:latin typeface="Cambria" pitchFamily="18" charset="0"/>
              </a:rPr>
              <a:t>In house additional voluntary contribution (Stocks &amp; Shares)</a:t>
            </a:r>
            <a:endParaRPr lang="en-GB" sz="2400" b="1" dirty="0">
              <a:latin typeface="Cambria" pitchFamily="18" charset="0"/>
            </a:endParaRPr>
          </a:p>
          <a:p>
            <a:endParaRPr lang="en-GB" sz="1000" b="1" dirty="0">
              <a:latin typeface="Cambria" pitchFamily="18" charset="0"/>
            </a:endParaRPr>
          </a:p>
          <a:p>
            <a:r>
              <a:rPr lang="en-GB" sz="2400" dirty="0">
                <a:latin typeface="Cambria" pitchFamily="18" charset="0"/>
              </a:rPr>
              <a:t>Personal Pension contribution (Stocks &amp; Shares)</a:t>
            </a:r>
          </a:p>
          <a:p>
            <a:endParaRPr lang="en-GB" sz="1000" b="1" dirty="0">
              <a:latin typeface="Cambria" pitchFamily="18" charset="0"/>
            </a:endParaRPr>
          </a:p>
          <a:p>
            <a:r>
              <a:rPr lang="en-GB" sz="2400" dirty="0">
                <a:latin typeface="Cambria" pitchFamily="18" charset="0"/>
              </a:rPr>
              <a:t>Equity Individual Savings Account (Stocks &amp; Shares ISA</a:t>
            </a:r>
          </a:p>
          <a:p>
            <a:endParaRPr lang="en-GB" sz="1000" dirty="0">
              <a:latin typeface="Cambria" pitchFamily="18" charset="0"/>
            </a:endParaRPr>
          </a:p>
          <a:p>
            <a:r>
              <a:rPr lang="en-GB" sz="2400" dirty="0">
                <a:latin typeface="Cambria" pitchFamily="18" charset="0"/>
              </a:rPr>
              <a:t>Lifetime ISA (LISA)</a:t>
            </a:r>
          </a:p>
          <a:p>
            <a:endParaRPr lang="en-GB" sz="1000" dirty="0">
              <a:latin typeface="Cambria" pitchFamily="18" charset="0"/>
            </a:endParaRPr>
          </a:p>
          <a:p>
            <a:r>
              <a:rPr lang="en-GB" sz="2400" dirty="0">
                <a:latin typeface="Cambria" pitchFamily="18" charset="0"/>
              </a:rPr>
              <a:t>Early Retirement Reduction Buy Out (ERRBO)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Available ways to increase your Retirement Fund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672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457200" y="1628800"/>
            <a:ext cx="8003232" cy="468052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2400" dirty="0">
                <a:latin typeface="Cambria" pitchFamily="18" charset="0"/>
              </a:rPr>
              <a:t>£147 per month for a 25 year old Doctor over 30 years will achieve a fund of £100,000.</a:t>
            </a:r>
          </a:p>
          <a:p>
            <a:pPr eaLnBrk="1" hangingPunct="1"/>
            <a:endParaRPr lang="en-GB" sz="800" dirty="0">
              <a:latin typeface="Cambria" pitchFamily="18" charset="0"/>
            </a:endParaRPr>
          </a:p>
          <a:p>
            <a:pPr lvl="3"/>
            <a:r>
              <a:rPr lang="en-GB" sz="2000" dirty="0">
                <a:latin typeface="Cambria" pitchFamily="18" charset="0"/>
              </a:rPr>
              <a:t>In order to reach a fund value of £100,000, one would have to contribute the following amounts dependent on age.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29600" cy="1282154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dirty="0">
                <a:solidFill>
                  <a:srgbClr val="376092"/>
                </a:solidFill>
                <a:latin typeface="Cambria" pitchFamily="18" charset="0"/>
              </a:rPr>
              <a:t>Don’t leave it too late</a:t>
            </a:r>
            <a:br>
              <a:rPr lang="en-GB" sz="4000" dirty="0">
                <a:solidFill>
                  <a:srgbClr val="376092"/>
                </a:solidFill>
                <a:latin typeface="Cambria" pitchFamily="18" charset="0"/>
              </a:rPr>
            </a:br>
            <a:r>
              <a:rPr lang="en-GB" sz="3200" dirty="0">
                <a:solidFill>
                  <a:srgbClr val="376092"/>
                </a:solidFill>
                <a:latin typeface="Cambria" pitchFamily="18" charset="0"/>
              </a:rPr>
              <a:t>                              		 ….it’s too expensive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070770"/>
              </p:ext>
            </p:extLst>
          </p:nvPr>
        </p:nvGraphicFramePr>
        <p:xfrm>
          <a:off x="539552" y="3429000"/>
          <a:ext cx="8229600" cy="24170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06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57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5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09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Age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Monthly contribution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Total contributions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Cost of delay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2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25</a:t>
                      </a:r>
                      <a:endParaRPr lang="en-GB" sz="1800" b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£159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£57,240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Cambria" pitchFamily="18" charset="0"/>
                        </a:rPr>
                        <a:t>£0</a:t>
                      </a:r>
                      <a:endParaRPr lang="en-GB" sz="1800" b="1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30</a:t>
                      </a:r>
                      <a:endParaRPr lang="en-GB" sz="1800" b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£211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£63,300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" pitchFamily="18" charset="0"/>
                        </a:rPr>
                        <a:t>£6,060</a:t>
                      </a:r>
                      <a:endParaRPr lang="en-GB" sz="1800" b="1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54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35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£291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£69,840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" pitchFamily="18" charset="0"/>
                        </a:rPr>
                        <a:t>£12,600</a:t>
                      </a:r>
                      <a:endParaRPr lang="en-GB" sz="1800" b="1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94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40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£428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£77,040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mbria" pitchFamily="18" charset="0"/>
                        </a:rPr>
                        <a:t>£19,800</a:t>
                      </a:r>
                      <a:endParaRPr lang="en-GB" sz="1800" b="1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39552" y="5805264"/>
            <a:ext cx="8373616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*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Assuming one invests in a pension plan to age </a:t>
            </a:r>
            <a:r>
              <a:rPr lang="en-US" sz="1000" i="1" dirty="0">
                <a:solidFill>
                  <a:srgbClr val="00206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55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, at an </a:t>
            </a:r>
            <a:r>
              <a:rPr lang="en-US" sz="1000" i="1" dirty="0">
                <a:solidFill>
                  <a:srgbClr val="00206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assum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ed return of 5% per annum.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Data derived from O&amp;M Systems Pension Profiler 01/06/2023</a:t>
            </a:r>
            <a:endParaRPr kumimoji="0" 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968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376092"/>
                </a:solidFill>
                <a:latin typeface="Cambria" pitchFamily="18" charset="0"/>
              </a:rPr>
              <a:t>Savings &amp; Investments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47988" y="1704975"/>
            <a:ext cx="324802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7920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GB" sz="2800" dirty="0">
                <a:solidFill>
                  <a:srgbClr val="C00000"/>
                </a:solidFill>
                <a:latin typeface="Cambria" pitchFamily="18" charset="0"/>
              </a:rPr>
              <a:t>Charges	</a:t>
            </a:r>
            <a:r>
              <a:rPr lang="en-GB" dirty="0">
                <a:latin typeface="Cambria" pitchFamily="18" charset="0"/>
              </a:rPr>
              <a:t>			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Savings &amp; Investments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356751"/>
              </p:ext>
            </p:extLst>
          </p:nvPr>
        </p:nvGraphicFramePr>
        <p:xfrm>
          <a:off x="611560" y="2276872"/>
          <a:ext cx="7704856" cy="117236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567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8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85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61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Expected Returns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Low Charge (0.99%)*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Expected Returns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Mid Charge (1.25%)*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Expected Returns</a:t>
                      </a:r>
                      <a:endParaRPr lang="en-GB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High Charge (1.57%)*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61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</a:rPr>
                        <a:t>£42,900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£42,300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£41,600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9552" y="3603793"/>
            <a:ext cx="79928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*Assuming one invests in an ISA plan for 10 years, paying in £300 per month which then grows at an </a:t>
            </a:r>
            <a:r>
              <a:rPr lang="en-US" sz="1000" i="1" dirty="0">
                <a:solidFill>
                  <a:srgbClr val="00206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assumed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5% per annum growth rate. 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Data derived from Funds Network Platform on </a:t>
            </a:r>
            <a:r>
              <a:rPr lang="en-US" sz="1000" i="1" dirty="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01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/06/2023.</a:t>
            </a:r>
            <a:endParaRPr kumimoji="0" 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Savings &amp; Investments</a:t>
            </a:r>
            <a:endParaRPr lang="en-GB" sz="4000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67544" y="1268760"/>
            <a:ext cx="8229600" cy="84928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800" dirty="0">
                <a:solidFill>
                  <a:srgbClr val="C00000"/>
                </a:solidFill>
                <a:latin typeface="Cambria" pitchFamily="18" charset="0"/>
              </a:rPr>
              <a:t>Taxation</a:t>
            </a:r>
            <a:r>
              <a:rPr lang="en-GB" sz="2800" dirty="0">
                <a:latin typeface="Cambria" pitchFamily="18" charset="0"/>
              </a:rPr>
              <a:t>			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301184"/>
              </p:ext>
            </p:extLst>
          </p:nvPr>
        </p:nvGraphicFramePr>
        <p:xfrm>
          <a:off x="539552" y="2204864"/>
          <a:ext cx="8157592" cy="1800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2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3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15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98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98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14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Product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mbria" pitchFamily="18" charset="0"/>
                        </a:rPr>
                        <a:t>Amount per month</a:t>
                      </a:r>
                      <a:endParaRPr lang="en-GB" sz="16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Low Growth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mbria" pitchFamily="18" charset="0"/>
                        </a:rPr>
                        <a:t>Mid Growth</a:t>
                      </a:r>
                      <a:endParaRPr lang="en-GB" sz="16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mbria" pitchFamily="18" charset="0"/>
                        </a:rPr>
                        <a:t>High Growth</a:t>
                      </a:r>
                      <a:endParaRPr lang="en-GB" sz="16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ISA Investment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mbria" pitchFamily="18" charset="0"/>
                        </a:rPr>
                        <a:t>£100</a:t>
                      </a:r>
                      <a:endParaRPr lang="en-GB" sz="16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£11,600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£13,500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£15,800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3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Non-ISA Investment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mbria" pitchFamily="18" charset="0"/>
                        </a:rPr>
                        <a:t>£100</a:t>
                      </a:r>
                      <a:endParaRPr lang="en-GB" sz="16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£11,300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£13,200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</a:rPr>
                        <a:t>£15,400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467544" y="4179857"/>
            <a:ext cx="856735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*Data derived from Funds Network Platform where the ISA is projected at 2,5 &amp; 8% and the non-ISA at 1.5,</a:t>
            </a:r>
            <a:r>
              <a:rPr kumimoji="0" lang="en-US" sz="1000" b="0" i="1" u="none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4.5 &amp; 7.5% as</a:t>
            </a:r>
            <a:r>
              <a:rPr kumimoji="0" lang="en-US" sz="1000" b="0" i="1" u="none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recommended by the FCA. The term of the investment was set at 10 years and data was correct on </a:t>
            </a:r>
            <a:r>
              <a:rPr lang="en-US" sz="1000" i="1" dirty="0">
                <a:solidFill>
                  <a:srgbClr val="00206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01</a:t>
            </a:r>
            <a:r>
              <a:rPr kumimoji="0" lang="en-US" sz="10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/06/2023</a:t>
            </a:r>
            <a:endParaRPr kumimoji="0" 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936104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GB" sz="3200" dirty="0">
                <a:solidFill>
                  <a:srgbClr val="C00000"/>
                </a:solidFill>
                <a:latin typeface="Cambria" pitchFamily="18" charset="0"/>
              </a:rPr>
              <a:t>Returns</a:t>
            </a:r>
            <a:r>
              <a:rPr lang="en-GB" sz="3200" dirty="0">
                <a:latin typeface="Cambria" pitchFamily="18" charset="0"/>
              </a:rPr>
              <a:t>	</a:t>
            </a:r>
            <a:r>
              <a:rPr lang="en-GB" dirty="0">
                <a:latin typeface="Cambria" pitchFamily="18" charset="0"/>
              </a:rPr>
              <a:t>			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GB" dirty="0">
              <a:latin typeface="Cambria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Savings &amp; Investments</a:t>
            </a:r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5DA32C-0C6F-1A43-147F-C3144BEA0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75" y="2064256"/>
            <a:ext cx="8096250" cy="360632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1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101175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GB" sz="3200" dirty="0">
                <a:solidFill>
                  <a:srgbClr val="C00000"/>
                </a:solidFill>
                <a:latin typeface="Cambria" pitchFamily="18" charset="0"/>
              </a:rPr>
              <a:t>Investment Period</a:t>
            </a:r>
            <a:r>
              <a:rPr lang="en-GB" dirty="0">
                <a:latin typeface="Cambria" pitchFamily="18" charset="0"/>
              </a:rPr>
              <a:t>				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376092"/>
                </a:solidFill>
                <a:latin typeface="Cambria" pitchFamily="18" charset="0"/>
              </a:rPr>
              <a:t>Savings &amp; Investments</a:t>
            </a:r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9841733"/>
              </p:ext>
            </p:extLst>
          </p:nvPr>
        </p:nvGraphicFramePr>
        <p:xfrm>
          <a:off x="457201" y="2421669"/>
          <a:ext cx="8075238" cy="28795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4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3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34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34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15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Age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mbria" pitchFamily="18" charset="0"/>
                        </a:rPr>
                        <a:t>Monthly contribution</a:t>
                      </a:r>
                      <a:endParaRPr lang="en-GB" sz="20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mbria" pitchFamily="18" charset="0"/>
                        </a:rPr>
                        <a:t>Total contributions</a:t>
                      </a:r>
                      <a:endParaRPr lang="en-GB" sz="20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mbria" pitchFamily="18" charset="0"/>
                        </a:rPr>
                        <a:t>Cost of delay</a:t>
                      </a:r>
                      <a:endParaRPr lang="en-GB" sz="20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mbria" pitchFamily="18" charset="0"/>
                        </a:rPr>
                        <a:t>25</a:t>
                      </a:r>
                      <a:endParaRPr lang="en-GB" sz="20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£98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mbria" pitchFamily="18" charset="0"/>
                        </a:rPr>
                        <a:t>£18,000</a:t>
                      </a:r>
                      <a:endParaRPr lang="en-GB" sz="20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mbria" pitchFamily="18" charset="0"/>
                        </a:rPr>
                        <a:t>£0</a:t>
                      </a:r>
                      <a:endParaRPr lang="en-GB" sz="20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89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mbria" pitchFamily="18" charset="0"/>
                        </a:rPr>
                        <a:t>30</a:t>
                      </a:r>
                      <a:endParaRPr lang="en-GB" sz="20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£165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£20,000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£2,000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6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35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£365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£24,200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mbria" pitchFamily="18" charset="0"/>
                        </a:rPr>
                        <a:t>£6,200</a:t>
                      </a:r>
                      <a:endParaRPr lang="en-GB" sz="2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10030" y="5382001"/>
            <a:ext cx="8075239" cy="23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5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*Assuming one invests in an ISA plan to age 40, at an estimated return of 5% per annum.</a:t>
            </a:r>
            <a:r>
              <a:rPr kumimoji="0" lang="en-US" sz="95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Data derived from O&amp;M </a:t>
            </a:r>
            <a:r>
              <a:rPr kumimoji="0" lang="en-US" sz="95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Systems ISA Profiler</a:t>
            </a:r>
            <a:r>
              <a:rPr kumimoji="0" lang="en-US" sz="95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on 01/06/2023</a:t>
            </a:r>
            <a:endParaRPr kumimoji="0" lang="en-US" sz="9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908721" y="1885746"/>
            <a:ext cx="635637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5">
              <a:lnSpc>
                <a:spcPct val="150000"/>
              </a:lnSpc>
              <a:spcBef>
                <a:spcPct val="0"/>
              </a:spcBef>
            </a:pPr>
            <a:r>
              <a:rPr lang="en-GB" i="1" dirty="0">
                <a:latin typeface="Cambria" pitchFamily="18" charset="0"/>
              </a:rPr>
              <a:t>Target amount: £24,000 to age 40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4984560"/>
              </p:ext>
            </p:extLst>
          </p:nvPr>
        </p:nvGraphicFramePr>
        <p:xfrm>
          <a:off x="539552" y="1844824"/>
          <a:ext cx="8229600" cy="38246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>
                        <a:lnSpc>
                          <a:spcPts val="1455"/>
                        </a:lnSpc>
                        <a:spcAft>
                          <a:spcPts val="0"/>
                        </a:spcAft>
                      </a:pPr>
                      <a:endParaRPr lang="en-US" sz="1800" b="0" spc="-5" dirty="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lnSpc>
                          <a:spcPts val="1455"/>
                        </a:lnSpc>
                        <a:spcAft>
                          <a:spcPts val="0"/>
                        </a:spcAft>
                      </a:pPr>
                      <a:r>
                        <a:rPr lang="en-US" sz="1800" b="1" spc="-5" dirty="0">
                          <a:effectLst/>
                          <a:latin typeface="Cambria" pitchFamily="18" charset="0"/>
                        </a:rPr>
                        <a:t>Lengt</a:t>
                      </a:r>
                      <a:r>
                        <a:rPr lang="en-US" sz="1800" b="1" dirty="0">
                          <a:effectLst/>
                          <a:latin typeface="Cambria" pitchFamily="18" charset="0"/>
                        </a:rPr>
                        <a:t>h</a:t>
                      </a:r>
                      <a:r>
                        <a:rPr lang="en-US" sz="1800" b="1" spc="-35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1" dirty="0">
                          <a:effectLst/>
                          <a:latin typeface="Cambria" pitchFamily="18" charset="0"/>
                        </a:rPr>
                        <a:t>of</a:t>
                      </a:r>
                      <a:r>
                        <a:rPr lang="en-US" sz="1800" b="1" spc="-35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1" dirty="0">
                          <a:effectLst/>
                          <a:latin typeface="Cambria" pitchFamily="18" charset="0"/>
                        </a:rPr>
                        <a:t>S</a:t>
                      </a:r>
                      <a:r>
                        <a:rPr lang="en-US" sz="1800" b="1" spc="-5" dirty="0">
                          <a:effectLst/>
                          <a:latin typeface="Cambria" pitchFamily="18" charset="0"/>
                        </a:rPr>
                        <a:t>e</a:t>
                      </a:r>
                      <a:r>
                        <a:rPr lang="en-US" sz="1800" b="1" dirty="0">
                          <a:effectLst/>
                          <a:latin typeface="Cambria" pitchFamily="18" charset="0"/>
                        </a:rPr>
                        <a:t>rvice</a:t>
                      </a:r>
                      <a:endParaRPr lang="en-US" sz="1800" b="1" spc="-35" dirty="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lnSpc>
                          <a:spcPts val="1455"/>
                        </a:lnSpc>
                        <a:spcAft>
                          <a:spcPts val="0"/>
                        </a:spcAft>
                      </a:pPr>
                      <a:r>
                        <a:rPr lang="en-US" sz="1800" b="1" spc="-5" dirty="0">
                          <a:effectLst/>
                          <a:latin typeface="Cambria" pitchFamily="18" charset="0"/>
                        </a:rPr>
                        <a:t>Completed</a:t>
                      </a:r>
                      <a:endParaRPr lang="en-GB" sz="1800" b="1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55"/>
                        </a:lnSpc>
                        <a:spcAft>
                          <a:spcPts val="0"/>
                        </a:spcAft>
                      </a:pPr>
                      <a:endParaRPr lang="en-US" sz="1800" spc="-5" dirty="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lnSpc>
                          <a:spcPts val="1455"/>
                        </a:lnSpc>
                        <a:spcAft>
                          <a:spcPts val="0"/>
                        </a:spcAft>
                      </a:pPr>
                      <a:r>
                        <a:rPr lang="en-US" sz="1800" spc="-5" dirty="0">
                          <a:effectLst/>
                          <a:latin typeface="Cambria" pitchFamily="18" charset="0"/>
                        </a:rPr>
                        <a:t>Ful</a:t>
                      </a: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l</a:t>
                      </a:r>
                      <a:r>
                        <a:rPr lang="en-US" sz="1800" spc="-25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 dirty="0">
                          <a:effectLst/>
                          <a:latin typeface="Cambria" pitchFamily="18" charset="0"/>
                        </a:rPr>
                        <a:t>Pa</a:t>
                      </a: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y</a:t>
                      </a:r>
                      <a:r>
                        <a:rPr lang="en-US" sz="1800" spc="-20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Expected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55"/>
                        </a:lnSpc>
                        <a:spcAft>
                          <a:spcPts val="0"/>
                        </a:spcAft>
                      </a:pPr>
                      <a:endParaRPr lang="en-US" sz="1800" spc="-5" dirty="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lnSpc>
                          <a:spcPts val="1455"/>
                        </a:lnSpc>
                        <a:spcAft>
                          <a:spcPts val="0"/>
                        </a:spcAft>
                      </a:pPr>
                      <a:r>
                        <a:rPr lang="en-US" sz="1800" spc="-5" dirty="0">
                          <a:effectLst/>
                          <a:latin typeface="Cambria" pitchFamily="18" charset="0"/>
                        </a:rPr>
                        <a:t>Hal</a:t>
                      </a: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f</a:t>
                      </a:r>
                      <a:r>
                        <a:rPr lang="en-US" sz="1800" spc="-25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 dirty="0">
                          <a:effectLst/>
                          <a:latin typeface="Cambria" pitchFamily="18" charset="0"/>
                        </a:rPr>
                        <a:t>Pa</a:t>
                      </a: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y</a:t>
                      </a:r>
                      <a:r>
                        <a:rPr lang="en-US" sz="1800" spc="-20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Expected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146">
                <a:tc>
                  <a:txBody>
                    <a:bodyPr/>
                    <a:lstStyle/>
                    <a:p>
                      <a:pPr marR="5715" algn="ctr">
                        <a:spcBef>
                          <a:spcPts val="38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Year</a:t>
                      </a:r>
                      <a:r>
                        <a:rPr lang="en-US" sz="1800" b="0" spc="-30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1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905" algn="ctr">
                        <a:spcBef>
                          <a:spcPts val="39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1</a:t>
                      </a:r>
                      <a:r>
                        <a:rPr lang="en-US" sz="1800" spc="-15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 dirty="0">
                          <a:effectLst/>
                          <a:latin typeface="Cambria" pitchFamily="18" charset="0"/>
                        </a:rPr>
                        <a:t>month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8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2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146">
                <a:tc>
                  <a:txBody>
                    <a:bodyPr/>
                    <a:lstStyle/>
                    <a:p>
                      <a:pPr algn="ctr">
                        <a:spcBef>
                          <a:spcPts val="44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After</a:t>
                      </a:r>
                      <a:r>
                        <a:rPr lang="en-US" sz="1800" b="0" spc="-30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1</a:t>
                      </a:r>
                      <a:r>
                        <a:rPr lang="en-US" sz="1800" b="0" spc="-30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ye</a:t>
                      </a:r>
                      <a:r>
                        <a:rPr lang="en-US" sz="1800" b="0" spc="-5" dirty="0">
                          <a:effectLst/>
                          <a:latin typeface="Cambria" pitchFamily="18" charset="0"/>
                        </a:rPr>
                        <a:t>a</a:t>
                      </a: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r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4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2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4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2</a:t>
                      </a:r>
                      <a:r>
                        <a:rPr lang="en-US" sz="1800" spc="-15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 dirty="0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146">
                <a:tc>
                  <a:txBody>
                    <a:bodyPr/>
                    <a:lstStyle/>
                    <a:p>
                      <a:pPr algn="ctr">
                        <a:spcBef>
                          <a:spcPts val="445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After</a:t>
                      </a:r>
                      <a:r>
                        <a:rPr lang="en-US" sz="1800" b="0" spc="-3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2</a:t>
                      </a:r>
                      <a:r>
                        <a:rPr lang="en-US" sz="1800" b="0" spc="-3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ye</a:t>
                      </a:r>
                      <a:r>
                        <a:rPr lang="en-US" sz="1800" b="0" spc="-5">
                          <a:effectLst/>
                          <a:latin typeface="Cambria" pitchFamily="18" charset="0"/>
                        </a:rPr>
                        <a:t>ar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s</a:t>
                      </a:r>
                      <a:endParaRPr lang="en-GB" sz="1800" b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55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4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45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4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7884"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 </a:t>
                      </a:r>
                      <a:endParaRPr lang="en-GB" sz="1800" b="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After</a:t>
                      </a:r>
                      <a:r>
                        <a:rPr lang="en-US" sz="1800" b="0" spc="-3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3</a:t>
                      </a:r>
                      <a:r>
                        <a:rPr lang="en-US" sz="1800" b="0" spc="-3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ye</a:t>
                      </a:r>
                      <a:r>
                        <a:rPr lang="en-US" sz="1800" b="0" spc="-5">
                          <a:effectLst/>
                          <a:latin typeface="Cambria" pitchFamily="18" charset="0"/>
                        </a:rPr>
                        <a:t>ar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s</a:t>
                      </a:r>
                      <a:endParaRPr lang="en-GB" sz="1800" b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 </a:t>
                      </a:r>
                      <a:endParaRPr lang="en-GB" sz="180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5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 </a:t>
                      </a:r>
                      <a:endParaRPr lang="en-GB" sz="180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5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ts val="55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 </a:t>
                      </a:r>
                      <a:endParaRPr lang="en-GB" sz="1800" b="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After</a:t>
                      </a:r>
                      <a:r>
                        <a:rPr lang="en-US" sz="1800" b="0" spc="-3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4</a:t>
                      </a:r>
                      <a:r>
                        <a:rPr lang="en-US" sz="1800" b="0" spc="-3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ye</a:t>
                      </a:r>
                      <a:r>
                        <a:rPr lang="en-US" sz="1800" b="0" spc="-5">
                          <a:effectLst/>
                          <a:latin typeface="Cambria" pitchFamily="18" charset="0"/>
                        </a:rPr>
                        <a:t>ar</a:t>
                      </a:r>
                      <a:r>
                        <a:rPr lang="en-US" sz="1800" b="0">
                          <a:effectLst/>
                          <a:latin typeface="Cambria" pitchFamily="18" charset="0"/>
                        </a:rPr>
                        <a:t>s</a:t>
                      </a:r>
                      <a:endParaRPr lang="en-GB" sz="1800" b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5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 </a:t>
                      </a:r>
                      <a:endParaRPr lang="en-GB" sz="180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5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5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 </a:t>
                      </a:r>
                      <a:endParaRPr lang="en-GB" sz="1800">
                        <a:effectLst/>
                        <a:latin typeface="Cambria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5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146">
                <a:tc>
                  <a:txBody>
                    <a:bodyPr/>
                    <a:lstStyle/>
                    <a:p>
                      <a:pPr algn="ctr">
                        <a:spcBef>
                          <a:spcPts val="365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After</a:t>
                      </a:r>
                      <a:r>
                        <a:rPr lang="en-US" sz="1800" b="0" spc="-30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5</a:t>
                      </a:r>
                      <a:r>
                        <a:rPr lang="en-US" sz="1800" b="0" spc="-30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ye</a:t>
                      </a:r>
                      <a:r>
                        <a:rPr lang="en-US" sz="1800" b="0" spc="-5" dirty="0">
                          <a:effectLst/>
                          <a:latin typeface="Cambria" pitchFamily="18" charset="0"/>
                        </a:rPr>
                        <a:t>ar</a:t>
                      </a:r>
                      <a:r>
                        <a:rPr lang="en-US" sz="1800" b="0" dirty="0">
                          <a:effectLst/>
                          <a:latin typeface="Cambria" pitchFamily="18" charset="0"/>
                        </a:rPr>
                        <a:t>s</a:t>
                      </a:r>
                      <a:endParaRPr lang="en-GB" sz="1800" b="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65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mbria" pitchFamily="18" charset="0"/>
                        </a:rPr>
                        <a:t>6</a:t>
                      </a:r>
                      <a:r>
                        <a:rPr lang="en-US" sz="1800" spc="-15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65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mbria" pitchFamily="18" charset="0"/>
                        </a:rPr>
                        <a:t>6</a:t>
                      </a:r>
                      <a:r>
                        <a:rPr lang="en-US" sz="1800" spc="-15" dirty="0">
                          <a:effectLst/>
                          <a:latin typeface="Cambria" pitchFamily="18" charset="0"/>
                        </a:rPr>
                        <a:t> </a:t>
                      </a:r>
                      <a:r>
                        <a:rPr lang="en-US" sz="1800" spc="-5" dirty="0">
                          <a:effectLst/>
                          <a:latin typeface="Cambria" pitchFamily="18" charset="0"/>
                        </a:rPr>
                        <a:t>months</a:t>
                      </a:r>
                      <a:endParaRPr lang="en-GB" sz="18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5400" dirty="0">
                <a:solidFill>
                  <a:srgbClr val="376092"/>
                </a:solidFill>
                <a:latin typeface="Cambria" pitchFamily="18" charset="0"/>
              </a:rPr>
              <a:t>Protection</a:t>
            </a:r>
            <a:br>
              <a:rPr lang="en-GB" dirty="0">
                <a:solidFill>
                  <a:srgbClr val="376092"/>
                </a:solidFill>
                <a:latin typeface="Cambria" pitchFamily="18" charset="0"/>
              </a:rPr>
            </a:br>
            <a:r>
              <a:rPr lang="en-GB" sz="2000" dirty="0">
                <a:solidFill>
                  <a:srgbClr val="4F81BD"/>
                </a:solidFill>
                <a:latin typeface="Cambria" pitchFamily="18" charset="0"/>
              </a:rPr>
              <a:t>NHS Income Protection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Long-term Income Protection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466237"/>
              </p:ext>
            </p:extLst>
          </p:nvPr>
        </p:nvGraphicFramePr>
        <p:xfrm>
          <a:off x="1043608" y="1916832"/>
          <a:ext cx="7056783" cy="2016224"/>
        </p:xfrm>
        <a:graphic>
          <a:graphicData uri="http://schemas.openxmlformats.org/drawingml/2006/table">
            <a:tbl>
              <a:tblPr firstRow="1" firstCol="1" bandRow="1"/>
              <a:tblGrid>
                <a:gridCol w="166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7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2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06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Monthly contribution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Monthly Benefit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081"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US" sz="16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Reviewable</a:t>
                      </a:r>
                      <a:endParaRPr lang="en-GB" sz="16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1125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£27.68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GB" sz="16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£2,201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491"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GB" sz="16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Guaranteed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1125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£29.82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GB" sz="16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£2,201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971600" y="1340768"/>
            <a:ext cx="46090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4F81BD"/>
                </a:solidFill>
                <a:latin typeface="Cambria" pitchFamily="18" charset="0"/>
              </a:rPr>
              <a:t>Reviewable vs. Guaranteed Premiums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71599" y="3985899"/>
            <a:ext cx="7200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>
                <a:latin typeface="Cambria" panose="02040503050406030204" pitchFamily="18" charset="0"/>
                <a:ea typeface="Cambria" panose="02040503050406030204" pitchFamily="18" charset="0"/>
              </a:rPr>
              <a:t>*Figures derived from The Exchange Comparison Service on 01/06/2023 and cover to age 65 without indexation.</a:t>
            </a:r>
            <a:endParaRPr lang="en-GB" sz="1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945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376092"/>
                </a:solidFill>
                <a:latin typeface="Cambria" pitchFamily="18" charset="0"/>
              </a:rPr>
              <a:t>Is it cheaper to wait?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3893885"/>
              </p:ext>
            </p:extLst>
          </p:nvPr>
        </p:nvGraphicFramePr>
        <p:xfrm>
          <a:off x="971600" y="1772816"/>
          <a:ext cx="7272809" cy="2183488"/>
        </p:xfrm>
        <a:graphic>
          <a:graphicData uri="http://schemas.openxmlformats.org/drawingml/2006/table">
            <a:tbl>
              <a:tblPr firstRow="1" firstCol="1" bandRow="1"/>
              <a:tblGrid>
                <a:gridCol w="1154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3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25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25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03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Age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FFFFFF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Monthly contribution</a:t>
                      </a:r>
                      <a:endParaRPr lang="en-GB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Total contribution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Monthly Benefit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3072"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US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28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US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£29.82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US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£13,238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GB" sz="16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£2,201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344"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GB" sz="16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en-US" sz="1600" dirty="0">
                          <a:effectLst/>
                          <a:latin typeface="Cambria"/>
                          <a:ea typeface="Calibri"/>
                          <a:cs typeface="Times New Roman"/>
                        </a:rPr>
                        <a:t>8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US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£47.68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US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£14,869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750"/>
                        </a:spcBef>
                        <a:spcAft>
                          <a:spcPts val="1125"/>
                        </a:spcAft>
                      </a:pPr>
                      <a:r>
                        <a:rPr lang="en-GB" sz="16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£2,201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71600" y="4149080"/>
            <a:ext cx="72728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*Figures derived from The Exchange Comparison Service on 01/06/2023 and cover to age 65 without indexation</a:t>
            </a:r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06483"/>
          </a:xfrm>
        </p:spPr>
        <p:txBody>
          <a:bodyPr>
            <a:normAutofit/>
          </a:bodyPr>
          <a:lstStyle/>
          <a:p>
            <a:endParaRPr lang="en-GB" sz="1700" dirty="0"/>
          </a:p>
          <a:p>
            <a:r>
              <a:rPr lang="en-US" sz="3600" dirty="0">
                <a:latin typeface="Cambria" pitchFamily="18" charset="0"/>
                <a:ea typeface="Calibri"/>
                <a:cs typeface="Times New Roman"/>
              </a:rPr>
              <a:t>Independent Financial Advice</a:t>
            </a:r>
          </a:p>
          <a:p>
            <a:endParaRPr lang="en-US" sz="3600" dirty="0">
              <a:latin typeface="Cambria" pitchFamily="18" charset="0"/>
              <a:cs typeface="Times New Roman"/>
            </a:endParaRPr>
          </a:p>
          <a:p>
            <a:pPr lvl="0"/>
            <a:r>
              <a:rPr lang="en-GB" sz="3600" dirty="0">
                <a:latin typeface="Cambria" pitchFamily="18" charset="0"/>
                <a:cs typeface="Times New Roman"/>
              </a:rPr>
              <a:t>‘Restricted’ Financial Advice</a:t>
            </a:r>
            <a:endParaRPr lang="en-GB" sz="3600" dirty="0">
              <a:latin typeface="Cambria" pitchFamily="18" charset="0"/>
            </a:endParaRPr>
          </a:p>
          <a:p>
            <a:endParaRPr lang="en-GB" sz="2800" dirty="0">
              <a:latin typeface="Cambria" pitchFamily="18" charset="0"/>
            </a:endParaRPr>
          </a:p>
          <a:p>
            <a:endParaRPr lang="en-GB" sz="2800" dirty="0">
              <a:latin typeface="Cambria" pitchFamily="18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The Financial Advisory Industry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1312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539552" y="1484784"/>
            <a:ext cx="8136904" cy="468052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endParaRPr lang="en-GB" sz="2800" dirty="0">
              <a:latin typeface="Cambria" pitchFamily="18" charset="0"/>
            </a:endParaRPr>
          </a:p>
          <a:p>
            <a:pPr eaLnBrk="1" hangingPunct="1"/>
            <a:r>
              <a:rPr lang="en-GB" sz="3300" dirty="0">
                <a:latin typeface="Cambria" pitchFamily="18" charset="0"/>
              </a:rPr>
              <a:t>Free First Meeting</a:t>
            </a:r>
          </a:p>
          <a:p>
            <a:pPr lvl="5"/>
            <a:r>
              <a:rPr lang="en-GB" sz="1900" dirty="0">
                <a:latin typeface="Cambria" pitchFamily="18" charset="0"/>
              </a:rPr>
              <a:t>To assess and draw a financial plan to set up the goals you wish to achieve in the short, middle and long-term.</a:t>
            </a:r>
          </a:p>
          <a:p>
            <a:endParaRPr lang="en-GB" sz="2400" b="1" dirty="0">
              <a:latin typeface="Cambria" pitchFamily="18" charset="0"/>
            </a:endParaRPr>
          </a:p>
          <a:p>
            <a:r>
              <a:rPr lang="en-GB" sz="3300" dirty="0">
                <a:latin typeface="Cambria" pitchFamily="18" charset="0"/>
              </a:rPr>
              <a:t>We will not charge you for protection or mortgage advice</a:t>
            </a:r>
          </a:p>
          <a:p>
            <a:pPr lvl="5"/>
            <a:r>
              <a:rPr lang="en-GB" sz="1900" dirty="0">
                <a:latin typeface="Cambria" pitchFamily="18" charset="0"/>
              </a:rPr>
              <a:t>e.g. income protection, life insurance, residential or buy to let mortgages</a:t>
            </a:r>
          </a:p>
          <a:p>
            <a:endParaRPr lang="en-GB" sz="2800" b="1" dirty="0">
              <a:latin typeface="Cambria" pitchFamily="18" charset="0"/>
            </a:endParaRPr>
          </a:p>
          <a:p>
            <a:r>
              <a:rPr lang="en-GB" sz="3300" dirty="0">
                <a:latin typeface="Cambria" pitchFamily="18" charset="0"/>
              </a:rPr>
              <a:t>Should there be any charges, we will discuss these upfront with you.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Cost of Advice</a:t>
            </a:r>
            <a:b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</a:br>
            <a:r>
              <a:rPr lang="en-GB" sz="8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-</a:t>
            </a:r>
            <a:br>
              <a:rPr lang="en-GB" sz="40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</a:br>
            <a:r>
              <a:rPr lang="en-GB" sz="1800" b="0" dirty="0">
                <a:solidFill>
                  <a:schemeClr val="tx1"/>
                </a:solidFill>
                <a:latin typeface="Cambria" pitchFamily="18" charset="0"/>
              </a:rPr>
              <a:t>The Government made changes in January 2013 to make clients pay for financial advice. We aim to ensure that such advice is not limited to the wealthy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1A08F-58D2-4C44-AD16-6428E137D59C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3818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5268</TotalTime>
  <Words>1191</Words>
  <Application>Microsoft Office PowerPoint</Application>
  <PresentationFormat>On-screen Show (4:3)</PresentationFormat>
  <Paragraphs>335</Paragraphs>
  <Slides>18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Arial</vt:lpstr>
      <vt:lpstr>Arial Black</vt:lpstr>
      <vt:lpstr>Calibri</vt:lpstr>
      <vt:lpstr>Cambria</vt:lpstr>
      <vt:lpstr>Lucida Sans Unicode</vt:lpstr>
      <vt:lpstr>Times New Roman</vt:lpstr>
      <vt:lpstr>Trajan Pro</vt:lpstr>
      <vt:lpstr>Verdana</vt:lpstr>
      <vt:lpstr>Wingdings 2</vt:lpstr>
      <vt:lpstr>Wingdings 3</vt:lpstr>
      <vt:lpstr>Concourse</vt:lpstr>
      <vt:lpstr>PowerPoint Presentation</vt:lpstr>
      <vt:lpstr>The NHS Pension Scheme (2015)</vt:lpstr>
      <vt:lpstr>The Cost</vt:lpstr>
      <vt:lpstr>Early Retirement</vt:lpstr>
      <vt:lpstr>2015 Scheme</vt:lpstr>
      <vt:lpstr>Why have a Retirement Plan?</vt:lpstr>
      <vt:lpstr>Available ways to increase your Retirement Fund</vt:lpstr>
      <vt:lpstr>Don’t leave it too late                                  ….it’s too expensive</vt:lpstr>
      <vt:lpstr>Savings &amp; Investments</vt:lpstr>
      <vt:lpstr>Savings &amp; Investments</vt:lpstr>
      <vt:lpstr>Savings &amp; Investments</vt:lpstr>
      <vt:lpstr>Savings &amp; Investments</vt:lpstr>
      <vt:lpstr>Savings &amp; Investments</vt:lpstr>
      <vt:lpstr>Protection NHS Income Protection</vt:lpstr>
      <vt:lpstr>Long-term Income Protection</vt:lpstr>
      <vt:lpstr>Is it cheaper to wait?</vt:lpstr>
      <vt:lpstr>The Financial Advisory Industry</vt:lpstr>
      <vt:lpstr>Cost of Advice - The Government made changes in January 2013 to make clients pay for financial advice. We aim to ensure that such advice is not limited to the wealthy</vt:lpstr>
    </vt:vector>
  </TitlesOfParts>
  <Company>Janus Consultancy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Janus Consultancy</dc:title>
  <dc:creator>IT</dc:creator>
  <cp:lastModifiedBy>Voytech Helyes</cp:lastModifiedBy>
  <cp:revision>458</cp:revision>
  <cp:lastPrinted>2019-05-31T09:16:08Z</cp:lastPrinted>
  <dcterms:created xsi:type="dcterms:W3CDTF">2009-03-19T18:13:49Z</dcterms:created>
  <dcterms:modified xsi:type="dcterms:W3CDTF">2023-06-06T15:19:50Z</dcterms:modified>
</cp:coreProperties>
</file>